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74" r:id="rId2"/>
  </p:sldMasterIdLst>
  <p:notesMasterIdLst>
    <p:notesMasterId r:id="rId13"/>
  </p:notesMasterIdLst>
  <p:handoutMasterIdLst>
    <p:handoutMasterId r:id="rId14"/>
  </p:handoutMasterIdLst>
  <p:sldIdLst>
    <p:sldId id="386" r:id="rId3"/>
    <p:sldId id="469" r:id="rId4"/>
    <p:sldId id="508" r:id="rId5"/>
    <p:sldId id="509" r:id="rId6"/>
    <p:sldId id="510" r:id="rId7"/>
    <p:sldId id="511" r:id="rId8"/>
    <p:sldId id="514" r:id="rId9"/>
    <p:sldId id="512" r:id="rId10"/>
    <p:sldId id="513" r:id="rId11"/>
    <p:sldId id="515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FFFFFF"/>
    <a:srgbClr val="777777"/>
    <a:srgbClr val="969696"/>
    <a:srgbClr val="C0C0C0"/>
    <a:srgbClr val="A50021"/>
    <a:srgbClr val="808080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660" autoAdjust="0"/>
  </p:normalViewPr>
  <p:slideViewPr>
    <p:cSldViewPr snapToGrid="0">
      <p:cViewPr varScale="1">
        <p:scale>
          <a:sx n="88" d="100"/>
          <a:sy n="88" d="100"/>
        </p:scale>
        <p:origin x="-5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CA356361-24F6-4C38-A6FA-9A080222C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9F3CF024-6F81-4FAE-8021-A2229FDD3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76DD50-7AAB-4CB9-8C52-266BA826645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698500"/>
            <a:ext cx="4643437" cy="3484563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147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638F22-A9C5-431E-ADCF-E19E950E62D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698500"/>
            <a:ext cx="4643437" cy="3484563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1475"/>
          </a:xfrm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54F318-A60C-4C9E-8546-9E568A20220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698500"/>
            <a:ext cx="4643437" cy="3484563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1475"/>
          </a:xfrm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>
              <a:defRPr/>
            </a:pPr>
            <a:fld id="{F45DA0D7-A83A-4A93-AF1A-6E7243870000}" type="slidenum">
              <a:rPr lang="en-US" sz="1200"/>
              <a:pPr algn="r" defTabSz="931863">
                <a:defRPr/>
              </a:pPr>
              <a:t>4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8500"/>
            <a:ext cx="4646613" cy="3484563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1475"/>
          </a:xfrm>
          <a:noFill/>
          <a:ln/>
        </p:spPr>
        <p:txBody>
          <a:bodyPr lIns="93172" tIns="46587" rIns="93172" bIns="46587"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>
              <a:defRPr/>
            </a:pPr>
            <a:fld id="{3123175F-6E08-48D3-9E24-0DE94BC37B6C}" type="slidenum">
              <a:rPr lang="en-US" sz="1200"/>
              <a:pPr algn="r" defTabSz="931863">
                <a:defRPr/>
              </a:pPr>
              <a:t>7</a:t>
            </a:fld>
            <a:endParaRPr 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8500"/>
            <a:ext cx="4646613" cy="348456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1475"/>
          </a:xfrm>
          <a:noFill/>
          <a:ln/>
        </p:spPr>
        <p:txBody>
          <a:bodyPr lIns="93172" tIns="46587" rIns="93172" bIns="46587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8F658-7E93-434A-BC17-A93169FE1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E8C85-63EF-4EC3-9F90-AD5C74091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8476" y="131764"/>
            <a:ext cx="1960563" cy="6296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614" y="131764"/>
            <a:ext cx="5732463" cy="6296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B0F93-9A36-4C9B-84AD-E23B40768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63613" y="131763"/>
            <a:ext cx="7845425" cy="6296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759575" y="61499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18F47-540B-41ED-B5C4-3BCB89202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 b="0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 b="0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 b="0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 b="0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 b="0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 b="0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1732E-5F9F-4323-8E05-12A708BB7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 b="0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E2EA-53F7-48BE-B493-68559CF75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613" y="1290638"/>
            <a:ext cx="3846512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2526" y="1290638"/>
            <a:ext cx="3846513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D931C-2793-48D3-8F69-A1AFDBE8A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B09E2-BC5F-4155-8C7B-C8DC31B34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209FF-E53A-4E86-AB35-B44AA8EBA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C3C34-9661-4319-B5BD-BEB1674D2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EEDA9-8F51-454E-B372-305A0FB61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4E0C7-C01F-4340-BB12-A00B284F6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/>
          <a:srcRect b="11644"/>
          <a:stretch>
            <a:fillRect/>
          </a:stretch>
        </p:blipFill>
        <p:spPr bwMode="auto">
          <a:xfrm>
            <a:off x="0" y="0"/>
            <a:ext cx="9144000" cy="605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3613" y="1290638"/>
            <a:ext cx="7845425" cy="513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28036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758950" y="131763"/>
            <a:ext cx="685165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8038" name="Oval 6"/>
          <p:cNvSpPr>
            <a:spLocks noChangeArrowheads="1"/>
          </p:cNvSpPr>
          <p:nvPr userDrawn="1"/>
        </p:nvSpPr>
        <p:spPr bwMode="auto">
          <a:xfrm>
            <a:off x="6350" y="0"/>
            <a:ext cx="1419225" cy="1254125"/>
          </a:xfrm>
          <a:prstGeom prst="ellipse">
            <a:avLst/>
          </a:prstGeom>
          <a:gradFill rotWithShape="0">
            <a:gsLst>
              <a:gs pos="0">
                <a:srgbClr val="B6CEE8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" y="282575"/>
            <a:ext cx="1381125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80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9575" y="61499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pPr>
              <a:defRPr/>
            </a:pPr>
            <a:fld id="{BF21FA24-B373-4F9A-A167-984B23485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2" r:id="rId2"/>
    <p:sldLayoutId id="2147483691" r:id="rId3"/>
    <p:sldLayoutId id="2147483690" r:id="rId4"/>
    <p:sldLayoutId id="2147483689" r:id="rId5"/>
    <p:sldLayoutId id="2147483688" r:id="rId6"/>
    <p:sldLayoutId id="2147483687" r:id="rId7"/>
    <p:sldLayoutId id="2147483686" r:id="rId8"/>
    <p:sldLayoutId id="2147483685" r:id="rId9"/>
    <p:sldLayoutId id="2147483684" r:id="rId10"/>
    <p:sldLayoutId id="2147483683" r:id="rId11"/>
    <p:sldLayoutId id="2147483694" r:id="rId12"/>
  </p:sldLayoutIdLst>
  <p:transition/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9pPr>
    </p:titleStyle>
    <p:bodyStyle>
      <a:lvl1pPr marL="282575" indent="-282575" algn="l" rtl="0" eaLnBrk="0" fontAlgn="base" hangingPunct="0">
        <a:spcBef>
          <a:spcPct val="3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36588" indent="-239713" algn="l" rtl="0" eaLnBrk="0" fontAlgn="base" hangingPunct="0">
        <a:spcBef>
          <a:spcPct val="30000"/>
        </a:spcBef>
        <a:spcAft>
          <a:spcPct val="0"/>
        </a:spcAft>
        <a:buFont typeface="Times" pitchFamily="18" charset="0"/>
        <a:buChar char="–"/>
        <a:defRPr sz="2000">
          <a:solidFill>
            <a:schemeClr val="tx1"/>
          </a:solidFill>
          <a:latin typeface="+mn-lt"/>
        </a:defRPr>
      </a:lvl2pPr>
      <a:lvl3pPr marL="917575" indent="-166688" algn="l" rtl="0" eaLnBrk="0" fontAlgn="base" hangingPunct="0">
        <a:spcBef>
          <a:spcPct val="3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255713" indent="-223838" algn="l" rtl="0" eaLnBrk="0" fontAlgn="base" hangingPunct="0">
        <a:spcBef>
          <a:spcPct val="3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593850" indent="-223838" algn="l" rtl="0" eaLnBrk="0" fontAlgn="base" hangingPunct="0">
        <a:spcBef>
          <a:spcPct val="3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051050" indent="-223838" algn="l" rtl="0" fontAlgn="base">
        <a:spcBef>
          <a:spcPct val="3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508250" indent="-223838" algn="l" rtl="0" fontAlgn="base">
        <a:spcBef>
          <a:spcPct val="3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2965450" indent="-223838" algn="l" rtl="0" fontAlgn="base">
        <a:spcBef>
          <a:spcPct val="3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422650" indent="-223838" algn="l" rtl="0" fontAlgn="base">
        <a:spcBef>
          <a:spcPct val="3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4076700"/>
            <a:ext cx="91440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000" b="1">
                <a:solidFill>
                  <a:srgbClr val="0066CC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CH"/>
              <a:t> Target Area:</a:t>
            </a:r>
          </a:p>
          <a:p>
            <a:pPr>
              <a:defRPr/>
            </a:pPr>
            <a:endParaRPr lang="fr-CH"/>
          </a:p>
          <a:p>
            <a:pPr>
              <a:defRPr/>
            </a:pPr>
            <a:r>
              <a:rPr lang="fr-CH"/>
              <a:t> Budget:</a:t>
            </a:r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5922963"/>
            <a:ext cx="3240088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000" b="1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fr-CH"/>
              <a:t> </a:t>
            </a:r>
            <a:r>
              <a:rPr lang="fr-CH">
                <a:solidFill>
                  <a:srgbClr val="0066CC"/>
                </a:solidFill>
              </a:rPr>
              <a:t>Organisations:</a:t>
            </a:r>
            <a:endParaRPr lang="en-US" altLang="ja-JP">
              <a:solidFill>
                <a:srgbClr val="0066CC"/>
              </a:solidFill>
            </a:endParaRPr>
          </a:p>
          <a:p>
            <a:pPr>
              <a:defRPr/>
            </a:pPr>
            <a:endParaRPr lang="en-US" altLang="ja-JP"/>
          </a:p>
        </p:txBody>
      </p:sp>
      <p:pic>
        <p:nvPicPr>
          <p:cNvPr id="13316" name="Picture 7"/>
          <p:cNvPicPr>
            <a:picLocks noChangeAspect="1" noChangeArrowheads="1"/>
          </p:cNvPicPr>
          <p:nvPr userDrawn="1"/>
        </p:nvPicPr>
        <p:blipFill>
          <a:blip r:embed="rId10"/>
          <a:srcRect/>
          <a:stretch>
            <a:fillRect/>
          </a:stretch>
        </p:blipFill>
        <p:spPr bwMode="auto">
          <a:xfrm>
            <a:off x="250825" y="188913"/>
            <a:ext cx="24955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08050"/>
            <a:ext cx="12588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fr-CH" b="1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fr-CH" sz="2400" b="1">
                <a:solidFill>
                  <a:srgbClr val="0066CC"/>
                </a:solidFill>
                <a:latin typeface="Arial" pitchFamily="34" charset="0"/>
              </a:rPr>
              <a:t>TITLE:</a:t>
            </a:r>
          </a:p>
          <a:p>
            <a:pPr>
              <a:defRPr/>
            </a:pPr>
            <a:endParaRPr lang="fr-CH" sz="2400" b="1">
              <a:solidFill>
                <a:srgbClr val="0066CC"/>
              </a:solidFill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563938" y="0"/>
            <a:ext cx="5580062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en-US" altLang="ja-JP" sz="1600" b="1">
                <a:solidFill>
                  <a:srgbClr val="0066CC"/>
                </a:solidFill>
                <a:latin typeface="Arial" pitchFamily="34" charset="0"/>
                <a:ea typeface="ＭＳ Ｐゴシック" pitchFamily="50" charset="-128"/>
              </a:rPr>
              <a:t>CBC-UIC Call for Proposals: Earth Observations in Decision Support Projects</a:t>
            </a:r>
          </a:p>
        </p:txBody>
      </p: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1476375" y="836613"/>
            <a:ext cx="7292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ja-JP" altLang="ja-JP" sz="18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jsoares@geosec.org" TargetMode="External"/><Relationship Id="rId2" Type="http://schemas.openxmlformats.org/officeDocument/2006/relationships/hyperlink" Target="mailto:breed@geosec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ChangeArrowheads="1"/>
          </p:cNvSpPr>
          <p:nvPr/>
        </p:nvSpPr>
        <p:spPr bwMode="auto">
          <a:xfrm>
            <a:off x="636588" y="1666875"/>
            <a:ext cx="7889875" cy="27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1600" b="1"/>
          </a:p>
          <a:p>
            <a:pPr algn="ctr"/>
            <a:r>
              <a:rPr lang="en-US" sz="2800" b="1"/>
              <a:t>Call for Proposals: </a:t>
            </a:r>
          </a:p>
          <a:p>
            <a:pPr algn="ctr"/>
            <a:r>
              <a:rPr lang="en-US" sz="2800" b="1" i="1"/>
              <a:t>Earth Observations in Decision Support</a:t>
            </a:r>
          </a:p>
          <a:p>
            <a:pPr algn="ctr"/>
            <a:endParaRPr lang="en-US"/>
          </a:p>
          <a:p>
            <a:pPr algn="ctr"/>
            <a:r>
              <a:rPr lang="en-US" b="1"/>
              <a:t>Joint Effort of GEO Capacity Building Committee </a:t>
            </a:r>
          </a:p>
          <a:p>
            <a:pPr algn="ctr"/>
            <a:r>
              <a:rPr lang="en-US" b="1"/>
              <a:t>and User Interface Committee</a:t>
            </a:r>
          </a:p>
          <a:p>
            <a:pPr algn="ctr"/>
            <a:endParaRPr lang="en-US" sz="1800" b="1"/>
          </a:p>
          <a:p>
            <a:pPr algn="ctr"/>
            <a:endParaRPr lang="en-US" sz="2400" b="1" i="1"/>
          </a:p>
        </p:txBody>
      </p:sp>
      <p:pic>
        <p:nvPicPr>
          <p:cNvPr id="24578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0038" y="5548313"/>
            <a:ext cx="62166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3491" name="Text Box 3"/>
          <p:cNvSpPr txBox="1">
            <a:spLocks noChangeArrowheads="1"/>
          </p:cNvSpPr>
          <p:nvPr>
            <p:ph type="body" idx="1"/>
          </p:nvPr>
        </p:nvSpPr>
        <p:spPr>
          <a:xfrm>
            <a:off x="407988" y="2790825"/>
            <a:ext cx="8334375" cy="3290888"/>
          </a:xfrm>
          <a:noFill/>
          <a:ln/>
        </p:spPr>
        <p:txBody>
          <a:bodyPr/>
          <a:lstStyle/>
          <a:p>
            <a:r>
              <a:rPr lang="fr-CH" sz="2400" b="1" smtClean="0"/>
              <a:t>If you would like to learn more about this Call for Proposals, please contact the GEO Secretariat:</a:t>
            </a:r>
          </a:p>
          <a:p>
            <a:pPr lvl="1"/>
            <a:r>
              <a:rPr lang="fr-CH" sz="2400" b="1" smtClean="0"/>
              <a:t>Bradley Reed (</a:t>
            </a:r>
            <a:r>
              <a:rPr lang="fr-CH" sz="2400" b="1" smtClean="0">
                <a:hlinkClick r:id="rId2"/>
              </a:rPr>
              <a:t>breed@geosec.org</a:t>
            </a:r>
            <a:r>
              <a:rPr lang="fr-CH" sz="2400" b="1" smtClean="0"/>
              <a:t>)</a:t>
            </a:r>
          </a:p>
          <a:p>
            <a:pPr lvl="1"/>
            <a:r>
              <a:rPr lang="fr-CH" sz="2400" b="1" smtClean="0"/>
              <a:t>Joao So</a:t>
            </a:r>
            <a:r>
              <a:rPr lang="fr-CH" sz="2400" b="1" smtClean="0">
                <a:cs typeface="Arial" charset="0"/>
              </a:rPr>
              <a:t>ã</a:t>
            </a:r>
            <a:r>
              <a:rPr lang="fr-CH" sz="2400" b="1" smtClean="0"/>
              <a:t>res (</a:t>
            </a:r>
            <a:r>
              <a:rPr lang="fr-CH" sz="2400" b="1" smtClean="0">
                <a:hlinkClick r:id="rId3"/>
              </a:rPr>
              <a:t>jsoares@geosec.org</a:t>
            </a:r>
            <a:r>
              <a:rPr lang="fr-CH" sz="2400" b="1" smtClean="0"/>
              <a:t>)</a:t>
            </a:r>
          </a:p>
          <a:p>
            <a:pPr lvl="1">
              <a:buFont typeface="Times" pitchFamily="18" charset="0"/>
              <a:buNone/>
            </a:pPr>
            <a:endParaRPr lang="fr-CH" sz="2400" b="1" smtClean="0"/>
          </a:p>
          <a:p>
            <a:pPr lvl="1">
              <a:buFont typeface="Times" pitchFamily="18" charset="0"/>
              <a:buNone/>
            </a:pPr>
            <a:endParaRPr lang="fr-CH" sz="2400" b="1" smtClean="0"/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212975" y="1563688"/>
            <a:ext cx="4870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CH" sz="3600">
                <a:latin typeface="Times" pitchFamily="18" charset="0"/>
                <a:cs typeface="Arial" charset="0"/>
              </a:rPr>
              <a:t>How can you participate?</a:t>
            </a:r>
            <a:endParaRPr lang="en-US" sz="3600"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A3DF264-6A38-48B6-9A2C-5036F6922BE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60525" y="169863"/>
            <a:ext cx="6924675" cy="8350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smtClean="0"/>
              <a:t>Group on Earth Observations</a:t>
            </a:r>
            <a:br>
              <a:rPr lang="en-US" smtClean="0"/>
            </a:br>
            <a:r>
              <a:rPr lang="en-US" sz="2400" i="1" smtClean="0"/>
              <a:t>CFP for Decision Support Projects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27025" y="1358900"/>
            <a:ext cx="4608513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339725" algn="l"/>
                <a:tab pos="1143000" algn="l"/>
              </a:tabLst>
            </a:pPr>
            <a:r>
              <a:rPr lang="en-US" sz="2400" b="1">
                <a:solidFill>
                  <a:schemeClr val="accent2"/>
                </a:solidFill>
              </a:rPr>
              <a:t>Overview</a:t>
            </a:r>
          </a:p>
          <a:p>
            <a:pPr>
              <a:tabLst>
                <a:tab pos="339725" algn="l"/>
                <a:tab pos="1143000" algn="l"/>
              </a:tabLst>
            </a:pPr>
            <a:endParaRPr lang="en-US" b="1">
              <a:solidFill>
                <a:schemeClr val="accent2"/>
              </a:solidFill>
            </a:endParaRPr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CFP supporting projects to apply Earth observations to improve policy decisions and management decisions.</a:t>
            </a:r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  <a:p>
            <a:pPr>
              <a:tabLst>
                <a:tab pos="339725" algn="l"/>
                <a:tab pos="1143000" algn="l"/>
              </a:tabLst>
            </a:pPr>
            <a:r>
              <a:rPr lang="en-GB"/>
              <a:t>CFP </a:t>
            </a:r>
            <a:r>
              <a:rPr lang="en-US"/>
              <a:t>supports projects to enable practical applications of Earth obs.</a:t>
            </a:r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Strong focus on Developing Countries and supporting end-users</a:t>
            </a:r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Showcase the value and benefits of Earth observations and GEOSS through successful applications examples.</a:t>
            </a:r>
            <a:endParaRPr lang="en-US" sz="1800"/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5133975" y="1358900"/>
            <a:ext cx="4010025" cy="493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339725" algn="l"/>
                <a:tab pos="1143000" algn="l"/>
              </a:tabLst>
            </a:pPr>
            <a:r>
              <a:rPr lang="en-US" sz="2400" b="1">
                <a:solidFill>
                  <a:schemeClr val="accent2"/>
                </a:solidFill>
              </a:rPr>
              <a:t>Topics &amp; GEO Tasks</a:t>
            </a:r>
          </a:p>
          <a:p>
            <a:pPr>
              <a:tabLst>
                <a:tab pos="339725" algn="l"/>
                <a:tab pos="1143000" algn="l"/>
              </a:tabLst>
            </a:pPr>
            <a:endParaRPr lang="en-US" b="1">
              <a:solidFill>
                <a:schemeClr val="accent2"/>
              </a:solidFill>
            </a:endParaRPr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Focus on 4 SBAs:</a:t>
            </a:r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–  Agriculture </a:t>
            </a:r>
            <a:r>
              <a:rPr lang="en-US" sz="1800" i="1"/>
              <a:t>(including Forests)</a:t>
            </a:r>
            <a:endParaRPr lang="en-US" i="1"/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–  Energy</a:t>
            </a:r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–  Health </a:t>
            </a:r>
            <a:r>
              <a:rPr lang="en-US" sz="1800" i="1"/>
              <a:t>(including Air Quality)</a:t>
            </a:r>
            <a:endParaRPr lang="en-US" i="1"/>
          </a:p>
          <a:p>
            <a:pPr>
              <a:tabLst>
                <a:tab pos="339725" algn="l"/>
                <a:tab pos="1143000" algn="l"/>
              </a:tabLst>
            </a:pPr>
            <a:r>
              <a:rPr lang="en-US"/>
              <a:t>–  Water</a:t>
            </a:r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  <a:p>
            <a:pPr>
              <a:tabLst>
                <a:tab pos="339725" algn="l"/>
                <a:tab pos="1143000" algn="l"/>
              </a:tabLst>
            </a:pPr>
            <a:r>
              <a:rPr lang="en-US">
                <a:solidFill>
                  <a:srgbClr val="000000"/>
                </a:solidFill>
              </a:rPr>
              <a:t>CFP supports GEO Tasks:</a:t>
            </a:r>
          </a:p>
          <a:p>
            <a:pPr>
              <a:tabLst>
                <a:tab pos="339725" algn="l"/>
                <a:tab pos="1143000" algn="l"/>
              </a:tabLst>
            </a:pPr>
            <a:r>
              <a:rPr lang="en-US" sz="1800">
                <a:solidFill>
                  <a:srgbClr val="000000"/>
                </a:solidFill>
              </a:rPr>
              <a:t>• CB-09-01 (Mobilising Resources)</a:t>
            </a:r>
          </a:p>
          <a:p>
            <a:pPr>
              <a:tabLst>
                <a:tab pos="339725" algn="l"/>
                <a:tab pos="1143000" algn="l"/>
              </a:tabLst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1800">
                <a:solidFill>
                  <a:srgbClr val="000000"/>
                </a:solidFill>
              </a:rPr>
              <a:t> US-09-01b (Communities of Practice)</a:t>
            </a:r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  <a:p>
            <a:pPr>
              <a:tabLst>
                <a:tab pos="339725" algn="l"/>
                <a:tab pos="1143000" algn="l"/>
              </a:tabLst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547937" y="3973513"/>
            <a:ext cx="47212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02E8F17-603F-408E-B256-30859178886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60525" y="169863"/>
            <a:ext cx="6924675" cy="83502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mtClean="0"/>
              <a:t>Group on Earth Observations</a:t>
            </a:r>
            <a:br>
              <a:rPr lang="en-US" smtClean="0"/>
            </a:br>
            <a:r>
              <a:rPr lang="en-US" sz="2400" i="1" smtClean="0"/>
              <a:t>CFP for Decision Support Projects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7025" y="1358900"/>
            <a:ext cx="8591550" cy="475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6400" algn="l"/>
                <a:tab pos="1143000" algn="l"/>
              </a:tabLst>
            </a:pPr>
            <a:r>
              <a:rPr lang="en-US" sz="2400" b="1">
                <a:solidFill>
                  <a:schemeClr val="accent2"/>
                </a:solidFill>
              </a:rPr>
              <a:t>Call for Proposals – Three Types of Projects</a:t>
            </a:r>
          </a:p>
          <a:p>
            <a:pPr>
              <a:tabLst>
                <a:tab pos="406400" algn="l"/>
                <a:tab pos="1143000" algn="l"/>
              </a:tabLst>
            </a:pPr>
            <a:endParaRPr lang="en-US"/>
          </a:p>
          <a:p>
            <a:pPr>
              <a:tabLst>
                <a:tab pos="406400" algn="l"/>
                <a:tab pos="1143000" algn="l"/>
              </a:tabLst>
            </a:pPr>
            <a:r>
              <a:rPr lang="en-US" b="1" u="sng"/>
              <a:t>Type I:  New Applications Projects</a:t>
            </a:r>
            <a:endParaRPr lang="en-US" b="1"/>
          </a:p>
          <a:p>
            <a:pPr>
              <a:tabLst>
                <a:tab pos="406400" algn="l"/>
                <a:tab pos="1143000" algn="l"/>
              </a:tabLst>
            </a:pPr>
            <a:r>
              <a:rPr lang="en-US" sz="1800"/>
              <a:t>For organizations with limited experience, capacity, resources in applying Earth observations to decision making.  </a:t>
            </a:r>
            <a:r>
              <a:rPr lang="en-US" sz="1800" i="1"/>
              <a:t>These projects are primarily focused at supporting developing countries.</a:t>
            </a:r>
            <a:r>
              <a:rPr lang="en-US" sz="1800"/>
              <a:t> </a:t>
            </a:r>
          </a:p>
          <a:p>
            <a:pPr>
              <a:tabLst>
                <a:tab pos="406400" algn="l"/>
                <a:tab pos="1143000" algn="l"/>
              </a:tabLst>
            </a:pPr>
            <a:endParaRPr lang="en-US"/>
          </a:p>
          <a:p>
            <a:pPr>
              <a:tabLst>
                <a:tab pos="406400" algn="l"/>
                <a:tab pos="1143000" algn="l"/>
              </a:tabLst>
            </a:pPr>
            <a:r>
              <a:rPr lang="en-US" b="1" u="sng"/>
              <a:t>Type II:  Applications Improvements</a:t>
            </a:r>
            <a:endParaRPr lang="en-US" b="1"/>
          </a:p>
          <a:p>
            <a:pPr>
              <a:tabLst>
                <a:tab pos="406400" algn="l"/>
                <a:tab pos="1143000" algn="l"/>
              </a:tabLst>
            </a:pPr>
            <a:r>
              <a:rPr lang="en-US" sz="1800"/>
              <a:t>For organizations with some experience applying Earth observations to decision making;  For those needing assistance with new types of Earth observations.</a:t>
            </a:r>
          </a:p>
          <a:p>
            <a:pPr>
              <a:tabLst>
                <a:tab pos="406400" algn="l"/>
                <a:tab pos="1143000" algn="l"/>
              </a:tabLst>
            </a:pPr>
            <a:endParaRPr lang="en-US"/>
          </a:p>
          <a:p>
            <a:pPr>
              <a:tabLst>
                <a:tab pos="406400" algn="l"/>
                <a:tab pos="1143000" algn="l"/>
              </a:tabLst>
            </a:pPr>
            <a:r>
              <a:rPr lang="en-US" b="1" u="sng"/>
              <a:t>Type III:  Applications Examples</a:t>
            </a:r>
            <a:endParaRPr lang="en-US" b="1"/>
          </a:p>
          <a:p>
            <a:pPr>
              <a:tabLst>
                <a:tab pos="406400" algn="l"/>
                <a:tab pos="1143000" algn="l"/>
              </a:tabLst>
            </a:pPr>
            <a:r>
              <a:rPr lang="en-US" sz="1800"/>
              <a:t>For organizations that have successfully applied Earth observations to their decision making.  Want to demonstrate their application and help other organizations adopt the application. </a:t>
            </a:r>
          </a:p>
          <a:p>
            <a:pPr>
              <a:tabLst>
                <a:tab pos="406400" algn="l"/>
                <a:tab pos="1143000" algn="l"/>
              </a:tabLst>
            </a:pPr>
            <a:r>
              <a:rPr lang="en-US" sz="1800" i="1"/>
              <a:t>Encourage these organisations to record their application in GEO registries.</a:t>
            </a:r>
            <a:endParaRPr lang="en-US" sz="1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 txBox="1">
            <a:spLocks noGrp="1"/>
          </p:cNvSpPr>
          <p:nvPr/>
        </p:nvSpPr>
        <p:spPr bwMode="auto">
          <a:xfrm>
            <a:off x="6759575" y="614997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8A85E91B-0225-4163-9C09-5B3470A89B86}" type="slidenum">
              <a:rPr lang="en-US" sz="1600"/>
              <a:pPr algn="r">
                <a:defRPr/>
              </a:pPr>
              <a:t>4</a:t>
            </a:fld>
            <a:endParaRPr lang="en-US" sz="160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60525" y="169863"/>
            <a:ext cx="6924675" cy="83502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mtClean="0"/>
              <a:t>Group on Earth Observations</a:t>
            </a:r>
            <a:br>
              <a:rPr lang="en-US" smtClean="0"/>
            </a:br>
            <a:r>
              <a:rPr lang="en-US" sz="2400" i="1" smtClean="0"/>
              <a:t>CFP for Decision Support Projects</a:t>
            </a:r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327025" y="1358900"/>
            <a:ext cx="859155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42913" algn="l"/>
                <a:tab pos="1143000" algn="l"/>
              </a:tabLst>
            </a:pPr>
            <a:r>
              <a:rPr lang="en-US" sz="2800" b="1">
                <a:solidFill>
                  <a:schemeClr val="accent2"/>
                </a:solidFill>
                <a:cs typeface="Arial" charset="0"/>
              </a:rPr>
              <a:t>Final Results:</a:t>
            </a:r>
          </a:p>
          <a:p>
            <a:pPr>
              <a:tabLst>
                <a:tab pos="442913" algn="l"/>
                <a:tab pos="1143000" algn="l"/>
              </a:tabLst>
            </a:pPr>
            <a:endParaRPr lang="en-US" sz="2800" b="1">
              <a:solidFill>
                <a:schemeClr val="accent2"/>
              </a:solidFill>
              <a:cs typeface="Arial" charset="0"/>
            </a:endParaRPr>
          </a:p>
          <a:p>
            <a:pPr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	71 proposals selected:</a:t>
            </a:r>
          </a:p>
          <a:p>
            <a:pPr>
              <a:tabLst>
                <a:tab pos="442913" algn="l"/>
                <a:tab pos="1143000" algn="l"/>
              </a:tabLst>
            </a:pPr>
            <a:endParaRPr lang="en-US" sz="2800" b="1">
              <a:cs typeface="Arial" charset="0"/>
            </a:endParaRPr>
          </a:p>
          <a:p>
            <a:pPr lvl="1"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25% Agriculture</a:t>
            </a:r>
          </a:p>
          <a:p>
            <a:pPr lvl="1"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55% Water</a:t>
            </a:r>
          </a:p>
          <a:p>
            <a:pPr lvl="1"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17% Health</a:t>
            </a:r>
          </a:p>
          <a:p>
            <a:pPr lvl="1"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3%   Energy</a:t>
            </a:r>
          </a:p>
          <a:p>
            <a:pPr lvl="1">
              <a:tabLst>
                <a:tab pos="442913" algn="l"/>
                <a:tab pos="1143000" algn="l"/>
              </a:tabLst>
            </a:pPr>
            <a:endParaRPr lang="en-US" sz="2800" b="1">
              <a:cs typeface="Arial" charset="0"/>
            </a:endParaRPr>
          </a:p>
          <a:p>
            <a:pPr lvl="1"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Type 1:  New Applications Projects (45%)</a:t>
            </a:r>
          </a:p>
          <a:p>
            <a:pPr lvl="1"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Type 2:  Applications Improvements (46%)</a:t>
            </a:r>
          </a:p>
          <a:p>
            <a:pPr lvl="1">
              <a:tabLst>
                <a:tab pos="442913" algn="l"/>
                <a:tab pos="1143000" algn="l"/>
              </a:tabLst>
            </a:pPr>
            <a:r>
              <a:rPr lang="en-US" sz="2800" b="1">
                <a:cs typeface="Arial" charset="0"/>
              </a:rPr>
              <a:t>Type 3:  Demonstration Projects (9%)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179388" y="1484313"/>
          <a:ext cx="5113337" cy="3024187"/>
        </p:xfrm>
        <a:graphic>
          <a:graphicData uri="http://schemas.openxmlformats.org/presentationml/2006/ole">
            <p:oleObj spid="_x0000_s57346" name="Chart" r:id="rId3" imgW="4552950" imgH="2600325" progId="Excel.Chart.8">
              <p:embed/>
            </p:oleObj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3851275" y="3841750"/>
          <a:ext cx="5005388" cy="2755900"/>
        </p:xfrm>
        <a:graphic>
          <a:graphicData uri="http://schemas.openxmlformats.org/presentationml/2006/ole">
            <p:oleObj spid="_x0000_s57347" name="Chart" r:id="rId4" imgW="4552950" imgH="2438400" progId="Excel.Chart.8">
              <p:embed/>
            </p:oleObj>
          </a:graphicData>
        </a:graphic>
      </p:graphicFrame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2916238" y="639763"/>
            <a:ext cx="4997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CH" sz="3600" b="1">
                <a:solidFill>
                  <a:srgbClr val="005FAA"/>
                </a:solidFill>
                <a:latin typeface="Times" pitchFamily="18" charset="0"/>
                <a:cs typeface="Arial" charset="0"/>
              </a:rPr>
              <a:t>Proposal Characteristics</a:t>
            </a:r>
            <a:endParaRPr lang="en-US" sz="3600" b="1">
              <a:solidFill>
                <a:srgbClr val="005FAA"/>
              </a:solidFill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0" name="Object 2"/>
          <p:cNvGraphicFramePr>
            <a:graphicFrameLocks noChangeAspect="1"/>
          </p:cNvGraphicFramePr>
          <p:nvPr>
            <p:ph/>
          </p:nvPr>
        </p:nvGraphicFramePr>
        <p:xfrm>
          <a:off x="1187450" y="1779588"/>
          <a:ext cx="6859588" cy="3206750"/>
        </p:xfrm>
        <a:graphic>
          <a:graphicData uri="http://schemas.openxmlformats.org/presentationml/2006/ole">
            <p:oleObj spid="_x0000_s58370" name="Chart" r:id="rId3" imgW="3667201" imgH="1714500" progId="Excel.Chart.8">
              <p:embed/>
            </p:oleObj>
          </a:graphicData>
        </a:graphic>
      </p:graphicFrame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3203575" y="836613"/>
            <a:ext cx="324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CH" sz="3200" b="1">
                <a:solidFill>
                  <a:srgbClr val="005FAA"/>
                </a:solidFill>
                <a:latin typeface="Times" pitchFamily="18" charset="0"/>
                <a:cs typeface="Arial" charset="0"/>
              </a:rPr>
              <a:t>Budget Summary</a:t>
            </a:r>
            <a:endParaRPr lang="en-US" sz="3200" b="1">
              <a:solidFill>
                <a:srgbClr val="005FAA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835150" y="5300663"/>
            <a:ext cx="5364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CH" sz="2400">
                <a:latin typeface="Times" pitchFamily="18" charset="0"/>
                <a:cs typeface="Arial" charset="0"/>
              </a:rPr>
              <a:t>Total funds requested is around 45M USD</a:t>
            </a:r>
            <a:endParaRPr lang="en-US" sz="2400">
              <a:latin typeface="Times" pitchFamily="18" charset="0"/>
              <a:cs typeface="Arial" charset="0"/>
            </a:endParaRP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187450" y="5949950"/>
            <a:ext cx="6721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CH">
                <a:latin typeface="Times" pitchFamily="18" charset="0"/>
                <a:cs typeface="Arial" charset="0"/>
              </a:rPr>
              <a:t>Health: 15.2M, Water: 17.8M, Energy: .3M, Agriculture: 11.7M</a:t>
            </a:r>
            <a:endParaRPr lang="en-US"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 txBox="1">
            <a:spLocks noGrp="1"/>
          </p:cNvSpPr>
          <p:nvPr/>
        </p:nvSpPr>
        <p:spPr bwMode="auto">
          <a:xfrm>
            <a:off x="6759575" y="614997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2D260233-4178-49CB-95A0-F773C54CD3C1}" type="slidenum">
              <a:rPr lang="en-US" sz="1600"/>
              <a:pPr algn="r">
                <a:defRPr/>
              </a:pPr>
              <a:t>7</a:t>
            </a:fld>
            <a:endParaRPr lang="en-US" sz="160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60525" y="169863"/>
            <a:ext cx="6924675" cy="83502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mtClean="0"/>
              <a:t>Group on Earth Observations</a:t>
            </a:r>
            <a:br>
              <a:rPr lang="en-US" smtClean="0"/>
            </a:br>
            <a:r>
              <a:rPr lang="en-US" sz="2400" i="1" smtClean="0"/>
              <a:t>CFP for Decision Support Projects</a:t>
            </a:r>
          </a:p>
        </p:txBody>
      </p:sp>
      <p:sp>
        <p:nvSpPr>
          <p:cNvPr id="61444" name="Rectangle 3"/>
          <p:cNvSpPr>
            <a:spLocks noChangeArrowheads="1"/>
          </p:cNvSpPr>
          <p:nvPr/>
        </p:nvSpPr>
        <p:spPr bwMode="auto">
          <a:xfrm>
            <a:off x="282575" y="1392238"/>
            <a:ext cx="8591550" cy="356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6400" algn="l"/>
                <a:tab pos="1143000" algn="l"/>
              </a:tabLst>
            </a:pPr>
            <a:r>
              <a:rPr lang="en-US" sz="2800" b="1">
                <a:solidFill>
                  <a:schemeClr val="accent2"/>
                </a:solidFill>
                <a:cs typeface="Arial" charset="0"/>
              </a:rPr>
              <a:t>Next Phase =&gt;  Funding:</a:t>
            </a:r>
          </a:p>
          <a:p>
            <a:pPr>
              <a:tabLst>
                <a:tab pos="406400" algn="l"/>
                <a:tab pos="1143000" algn="l"/>
              </a:tabLst>
            </a:pPr>
            <a:endParaRPr lang="en-US" sz="2800">
              <a:cs typeface="Arial" charset="0"/>
            </a:endParaRPr>
          </a:p>
          <a:p>
            <a:pPr>
              <a:tabLst>
                <a:tab pos="406400" algn="l"/>
                <a:tab pos="1143000" algn="l"/>
              </a:tabLst>
            </a:pPr>
            <a:r>
              <a:rPr lang="en-US" b="1">
                <a:cs typeface="Arial" charset="0"/>
              </a:rPr>
              <a:t>	</a:t>
            </a:r>
            <a:r>
              <a:rPr lang="en-US" sz="2400" b="1">
                <a:cs typeface="Arial" charset="0"/>
              </a:rPr>
              <a:t>GEO will not directly provide funding for projects 	identified through this CFP</a:t>
            </a:r>
            <a:endParaRPr lang="en-US" sz="2400">
              <a:cs typeface="Arial" charset="0"/>
            </a:endParaRPr>
          </a:p>
          <a:p>
            <a:pPr lvl="1">
              <a:tabLst>
                <a:tab pos="406400" algn="l"/>
                <a:tab pos="1143000" algn="l"/>
              </a:tabLst>
            </a:pPr>
            <a:endParaRPr lang="en-US" sz="2400">
              <a:cs typeface="Arial" charset="0"/>
            </a:endParaRPr>
          </a:p>
          <a:p>
            <a:pPr lvl="1">
              <a:tabLst>
                <a:tab pos="406400" algn="l"/>
                <a:tab pos="1143000" algn="l"/>
              </a:tabLst>
            </a:pPr>
            <a:r>
              <a:rPr lang="en-US" sz="2400" b="1">
                <a:cs typeface="Arial" charset="0"/>
              </a:rPr>
              <a:t>GEO CBC/UIC seeks to put in contact selected project teams with relevant resource-providing organizations </a:t>
            </a:r>
          </a:p>
          <a:p>
            <a:pPr lvl="1">
              <a:tabLst>
                <a:tab pos="406400" algn="l"/>
                <a:tab pos="1143000" algn="l"/>
              </a:tabLst>
            </a:pPr>
            <a:endParaRPr lang="en-US" sz="2400" b="1">
              <a:cs typeface="Arial" charset="0"/>
            </a:endParaRPr>
          </a:p>
          <a:p>
            <a:pPr lvl="1">
              <a:tabLst>
                <a:tab pos="406400" algn="l"/>
                <a:tab pos="1143000" algn="l"/>
              </a:tabLst>
            </a:pPr>
            <a:endParaRPr lang="en-US" sz="2800" b="1">
              <a:solidFill>
                <a:schemeClr val="tx2"/>
              </a:solidFill>
              <a:cs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9395" name="Text Box 3"/>
          <p:cNvSpPr txBox="1">
            <a:spLocks noChangeArrowheads="1"/>
          </p:cNvSpPr>
          <p:nvPr>
            <p:ph type="body" idx="1"/>
          </p:nvPr>
        </p:nvSpPr>
        <p:spPr>
          <a:xfrm>
            <a:off x="336550" y="2154238"/>
            <a:ext cx="8335963" cy="4516437"/>
          </a:xfrm>
          <a:noFill/>
          <a:ln/>
        </p:spPr>
        <p:txBody>
          <a:bodyPr/>
          <a:lstStyle/>
          <a:p>
            <a:pPr marL="457200" indent="-457200"/>
            <a:r>
              <a:rPr lang="en-GB" sz="2400" b="1" smtClean="0"/>
              <a:t>A GEO-CFP Support team is compiling a list of the primary national, regional and international funding organizations and seek to arrange meetings with funding organizations to solicit support for projects.</a:t>
            </a:r>
          </a:p>
          <a:p>
            <a:pPr marL="457200" indent="-457200"/>
            <a:endParaRPr lang="en-GB" sz="2400" b="1" smtClean="0"/>
          </a:p>
          <a:p>
            <a:pPr marL="457200" indent="-457200"/>
            <a:r>
              <a:rPr lang="en-GB" sz="2400" b="1" smtClean="0"/>
              <a:t>Conduct special sessions at selected fora (e.g., GEO/EGIDA, APN, etc.) to educate the broader GEO community (and potential funding organizations) about this CFP.</a:t>
            </a:r>
            <a:endParaRPr lang="en-US" sz="2400" b="1" smtClean="0"/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2835275" y="1074738"/>
            <a:ext cx="353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CH" sz="3600">
                <a:latin typeface="Times" pitchFamily="18" charset="0"/>
                <a:cs typeface="Arial" charset="0"/>
              </a:rPr>
              <a:t>The Way Forward</a:t>
            </a:r>
            <a:endParaRPr lang="en-US" sz="3600"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0419" name="Text Box 3"/>
          <p:cNvSpPr txBox="1">
            <a:spLocks noChangeArrowheads="1"/>
          </p:cNvSpPr>
          <p:nvPr>
            <p:ph type="body" idx="1"/>
          </p:nvPr>
        </p:nvSpPr>
        <p:spPr>
          <a:xfrm>
            <a:off x="407988" y="2724150"/>
            <a:ext cx="8334375" cy="3290888"/>
          </a:xfrm>
          <a:noFill/>
          <a:ln/>
        </p:spPr>
        <p:txBody>
          <a:bodyPr/>
          <a:lstStyle/>
          <a:p>
            <a:r>
              <a:rPr lang="fr-CH" sz="2400" b="1" smtClean="0"/>
              <a:t>Informational presentations and dossiers on sets of proposals are being prepared to communicate:</a:t>
            </a:r>
          </a:p>
          <a:p>
            <a:pPr lvl="1"/>
            <a:r>
              <a:rPr lang="fr-CH" sz="2400" b="1" smtClean="0"/>
              <a:t>  what we are trying to accomplish</a:t>
            </a:r>
          </a:p>
          <a:p>
            <a:pPr lvl="1"/>
            <a:r>
              <a:rPr lang="fr-CH" sz="2400" b="1" smtClean="0"/>
              <a:t>  the benefit to funding organizations</a:t>
            </a:r>
          </a:p>
          <a:p>
            <a:pPr lvl="1"/>
            <a:r>
              <a:rPr lang="fr-CH" sz="2400" b="1" smtClean="0"/>
              <a:t>  the benefit to proposing organization</a:t>
            </a:r>
          </a:p>
          <a:p>
            <a:pPr lvl="1">
              <a:buFont typeface="Times" pitchFamily="18" charset="0"/>
              <a:buNone/>
            </a:pPr>
            <a:endParaRPr lang="fr-CH" sz="2400" b="1" smtClean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2857500" y="1562100"/>
            <a:ext cx="3816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fr-CH" sz="3600" b="1">
                <a:latin typeface="Times" pitchFamily="18" charset="0"/>
                <a:cs typeface="Arial" charset="0"/>
              </a:rPr>
              <a:t>The Way Forward</a:t>
            </a:r>
            <a:endParaRPr lang="en-US" sz="3600" b="1"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Blank">
  <a:themeElements>
    <a:clrScheme name="1_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4319</TotalTime>
  <Words>428</Words>
  <Application>Microsoft Office PowerPoint</Application>
  <PresentationFormat>On-screen Show (4:3)</PresentationFormat>
  <Paragraphs>86</Paragraphs>
  <Slides>10</Slides>
  <Notes>5</Notes>
  <HiddenSlides>1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10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Arial</vt:lpstr>
      <vt:lpstr>Times</vt:lpstr>
      <vt:lpstr>ＭＳ Ｐゴシック</vt:lpstr>
      <vt:lpstr>1_Blank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Microsoft Office Excel Chart</vt:lpstr>
      <vt:lpstr>Slide 1</vt:lpstr>
      <vt:lpstr>Group on Earth Observations CFP for Decision Support Projects</vt:lpstr>
      <vt:lpstr>Group on Earth Observations CFP for Decision Support Projects</vt:lpstr>
      <vt:lpstr>Group on Earth Observations CFP for Decision Support Projects</vt:lpstr>
      <vt:lpstr>Slide 5</vt:lpstr>
      <vt:lpstr>Slide 6</vt:lpstr>
      <vt:lpstr>Group on Earth Observations CFP for Decision Support Projects</vt:lpstr>
      <vt:lpstr>Slide 8</vt:lpstr>
      <vt:lpstr>Slide 9</vt:lpstr>
      <vt:lpstr>Slide 10</vt:lpstr>
    </vt:vector>
  </TitlesOfParts>
  <Company>NASA HQ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Sciences Program: Decision Support through Earth Science Results  Step 1 Review Board  ————  Cooperative Agreement Notice Released:  Sept. 17, 2004 </dc:title>
  <dc:creator>NASA HQ USER</dc:creator>
  <cp:lastModifiedBy>reed</cp:lastModifiedBy>
  <cp:revision>442</cp:revision>
  <dcterms:created xsi:type="dcterms:W3CDTF">2004-11-12T19:54:07Z</dcterms:created>
  <dcterms:modified xsi:type="dcterms:W3CDTF">2011-05-06T08:56:29Z</dcterms:modified>
</cp:coreProperties>
</file>